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0"/>
  </p:notesMasterIdLst>
  <p:sldIdLst>
    <p:sldId id="256" r:id="rId2"/>
    <p:sldId id="574" r:id="rId3"/>
    <p:sldId id="572" r:id="rId4"/>
    <p:sldId id="578" r:id="rId5"/>
    <p:sldId id="559" r:id="rId6"/>
    <p:sldId id="579" r:id="rId7"/>
    <p:sldId id="580" r:id="rId8"/>
    <p:sldId id="581" r:id="rId9"/>
    <p:sldId id="583" r:id="rId10"/>
    <p:sldId id="582" r:id="rId11"/>
    <p:sldId id="527" r:id="rId12"/>
    <p:sldId id="523" r:id="rId13"/>
    <p:sldId id="584" r:id="rId14"/>
    <p:sldId id="526" r:id="rId15"/>
    <p:sldId id="557" r:id="rId16"/>
    <p:sldId id="548" r:id="rId17"/>
    <p:sldId id="585" r:id="rId18"/>
    <p:sldId id="421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03CCA"/>
    <a:srgbClr val="0066FF"/>
    <a:srgbClr val="99FFCC"/>
    <a:srgbClr val="66FF99"/>
    <a:srgbClr val="66FF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0" autoAdjust="0"/>
    <p:restoredTop sz="94660"/>
  </p:normalViewPr>
  <p:slideViewPr>
    <p:cSldViewPr>
      <p:cViewPr>
        <p:scale>
          <a:sx n="91" d="100"/>
          <a:sy n="91" d="100"/>
        </p:scale>
        <p:origin x="42" y="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26FC2F-575A-4CD2-9D51-866D53A538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3979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1318D-4DBF-4E0F-B6E0-E52B28EC28C2}" type="datetime1">
              <a:rPr lang="ru-RU"/>
              <a:pPr>
                <a:defRPr/>
              </a:pPr>
              <a:t>24.03.2023</a:t>
            </a:fld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CA61C-3FD5-4AEC-AF59-81C0CF69D38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787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5F452-E686-4DE0-95DC-B03AE4DEA50B}" type="datetime1">
              <a:rPr lang="ru-RU"/>
              <a:pPr>
                <a:defRPr/>
              </a:pPr>
              <a:t>24.03.2023</a:t>
            </a:fld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3398D-457F-4228-A9D8-F6C98AA21DA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6644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80453-1CBD-40F9-B22D-F6F83516E1DB}" type="datetime1">
              <a:rPr lang="ru-RU"/>
              <a:pPr>
                <a:defRPr/>
              </a:pPr>
              <a:t>24.03.2023</a:t>
            </a:fld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2FB6-5E99-48A5-A0D2-A688B897021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9219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4396C-8906-4BC0-9957-C6DD84A9A8DE}" type="datetime1">
              <a:rPr lang="ru-RU"/>
              <a:pPr>
                <a:defRPr/>
              </a:pPr>
              <a:t>24.03.2023</a:t>
            </a:fld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AAF84-34A2-4BC5-A5D8-DF0ADBF1D76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1726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28A2E-91FB-4187-B802-C1B0D7B30132}" type="datetime1">
              <a:rPr lang="ru-RU"/>
              <a:pPr>
                <a:defRPr/>
              </a:pPr>
              <a:t>24.03.2023</a:t>
            </a:fld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B8020-2BA7-4E82-BCD4-BA8BD29D923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8457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1009B-07BB-4560-A976-941400164E7D}" type="datetime1">
              <a:rPr lang="ru-RU"/>
              <a:pPr>
                <a:defRPr/>
              </a:pPr>
              <a:t>24.03.2023</a:t>
            </a:fld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88324-42A2-49E6-A37C-AFF5F53DD65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0784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5E70A-C12F-430D-AA67-2E4914DB9829}" type="datetime1">
              <a:rPr lang="ru-RU"/>
              <a:pPr>
                <a:defRPr/>
              </a:pPr>
              <a:t>24.03.2023</a:t>
            </a:fld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FE570-9A8E-4BBF-A066-5D2A39233E9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4150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3604F-755D-42F6-B596-3380697BF1D5}" type="datetime1">
              <a:rPr lang="ru-RU"/>
              <a:pPr>
                <a:defRPr/>
              </a:pPr>
              <a:t>24.03.2023</a:t>
            </a:fld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E1195-F92B-4CA5-9BF4-3CA5C7143AD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8831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77057-CAF5-439A-8F25-B7DCD4D4AC06}" type="datetime1">
              <a:rPr lang="ru-RU"/>
              <a:pPr>
                <a:defRPr/>
              </a:pPr>
              <a:t>24.03.2023</a:t>
            </a:fld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1DF46-2217-46AB-91BB-1B478B0C92F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78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F1F7F-F99D-471C-BDF5-37E2D49228D8}" type="datetime1">
              <a:rPr lang="ru-RU"/>
              <a:pPr>
                <a:defRPr/>
              </a:pPr>
              <a:t>24.03.2023</a:t>
            </a:fld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E19B-18C1-470E-9471-56FE4D82DA3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3660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AD84C-E339-4AB0-92C5-DE75D1301AFA}" type="datetime1">
              <a:rPr lang="ru-RU"/>
              <a:pPr>
                <a:defRPr/>
              </a:pPr>
              <a:t>24.03.2023</a:t>
            </a:fld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8A24C-4AB0-4917-9C56-6682D79BC25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1100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CD084F-C102-44FB-8D4F-20A8B9B3BE85}" type="datetime1">
              <a:rPr lang="ru-RU"/>
              <a:pPr>
                <a:defRPr/>
              </a:pPr>
              <a:t>24.03.2023</a:t>
            </a:fld>
            <a:endParaRPr lang="ru-RU" altLang="en-US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8FAC5D8F-B5BD-4D84-9D9D-E1C9FDAEF7A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03648" y="4221088"/>
            <a:ext cx="1296888" cy="360437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endParaRPr lang="ru-RU" altLang="ru-RU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74011A8-4AF4-4203-8842-2834540EAE65}" type="slidenum">
              <a:rPr lang="ru-RU" altLang="en-US" smtClean="0"/>
              <a:pPr/>
              <a:t>1</a:t>
            </a:fld>
            <a:endParaRPr lang="ru-RU" altLang="en-US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8176" y="404664"/>
            <a:ext cx="7415212" cy="352839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000" kern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2000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2000" kern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2000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000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lang="ru-RU" altLang="ru-RU" sz="3300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</a:t>
            </a:r>
          </a:p>
          <a:p>
            <a:pPr algn="ctr" eaLnBrk="1" hangingPunct="1">
              <a:defRPr/>
            </a:pPr>
            <a:r>
              <a:rPr lang="ru-RU" altLang="ru-RU" sz="2000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Рудновский</a:t>
            </a:r>
            <a:r>
              <a:rPr lang="ru-RU" altLang="ru-RU" sz="2000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</a:p>
          <a:p>
            <a:pPr algn="ctr" eaLnBrk="1" hangingPunct="1">
              <a:defRPr/>
            </a:pPr>
            <a:endParaRPr lang="ru-RU" alt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20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33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финансовой грамотности у дошкольников</a:t>
            </a:r>
          </a:p>
          <a:p>
            <a:pPr algn="ctr" eaLnBrk="1" hangingPunct="1">
              <a:defRPr/>
            </a:pPr>
            <a:endParaRPr lang="ru-RU" altLang="ru-RU" sz="33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defRPr/>
            </a:pPr>
            <a:endParaRPr lang="ru-RU" altLang="ru-RU" sz="33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defRPr/>
            </a:pPr>
            <a:r>
              <a:rPr lang="ru-RU" altLang="ru-RU" sz="24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«Если хочешь быть богатым, </a:t>
            </a:r>
          </a:p>
          <a:p>
            <a:pPr algn="r" eaLnBrk="1" hangingPunct="1">
              <a:defRPr/>
            </a:pPr>
            <a:r>
              <a:rPr lang="ru-RU" altLang="ru-RU" sz="24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быть финансово грамотным»</a:t>
            </a:r>
          </a:p>
          <a:p>
            <a:pPr algn="r" eaLnBrk="1" hangingPunct="1">
              <a:defRPr/>
            </a:pPr>
            <a:r>
              <a:rPr lang="ru-RU" altLang="ru-RU" sz="24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</a:t>
            </a:r>
            <a:r>
              <a:rPr lang="ru-RU" altLang="ru-RU" sz="2400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Кийосаки</a:t>
            </a:r>
            <a:endParaRPr lang="ru-RU" altLang="ru-RU" sz="2400" kern="0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24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Desktop\1675310865_top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0" t="9246" r="7514" b="7970"/>
          <a:stretch/>
        </p:blipFill>
        <p:spPr bwMode="auto">
          <a:xfrm flipH="1">
            <a:off x="328131" y="3356992"/>
            <a:ext cx="2232248" cy="3067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1675310865_top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0" t="9246" r="7514" b="7970"/>
          <a:stretch/>
        </p:blipFill>
        <p:spPr bwMode="auto">
          <a:xfrm flipH="1">
            <a:off x="328176" y="3509392"/>
            <a:ext cx="2232248" cy="3067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1DF46-2217-46AB-91BB-1B478B0C92F0}" type="slidenum">
              <a:rPr lang="ru-RU" altLang="en-US" smtClean="0"/>
              <a:pPr>
                <a:defRPr/>
              </a:pPr>
              <a:t>10</a:t>
            </a:fld>
            <a:endParaRPr lang="ru-RU" altLang="en-US"/>
          </a:p>
        </p:txBody>
      </p:sp>
      <p:pic>
        <p:nvPicPr>
          <p:cNvPr id="2050" name="Picture 2" descr="C:\Users\User\Desktop\Slide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"/>
          <a:stretch/>
        </p:blipFill>
        <p:spPr bwMode="auto">
          <a:xfrm>
            <a:off x="-2981" y="266647"/>
            <a:ext cx="9546161" cy="59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071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43800" cy="1434554"/>
          </a:xfrm>
        </p:spPr>
        <p:txBody>
          <a:bodyPr/>
          <a:lstStyle/>
          <a:p>
            <a:r>
              <a:rPr lang="ru-RU" altLang="ru-RU" sz="3000" dirty="0" smtClean="0">
                <a:solidFill>
                  <a:srgbClr val="103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игры- эффективная форма работы при формировании финансовой грамотности у дошкольников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640960" cy="4286100"/>
          </a:xfrm>
        </p:spPr>
        <p:txBody>
          <a:bodyPr/>
          <a:lstStyle/>
          <a:p>
            <a:r>
              <a:rPr lang="ru-RU" altLang="ru-RU" sz="2400" dirty="0" smtClean="0">
                <a:solidFill>
                  <a:srgbClr val="7030A0"/>
                </a:solidFill>
              </a:rPr>
              <a:t>«Банк»; «Кафе»; «Супермаркет</a:t>
            </a:r>
            <a:r>
              <a:rPr lang="ru-RU" altLang="ru-RU" sz="2400" dirty="0">
                <a:solidFill>
                  <a:srgbClr val="7030A0"/>
                </a:solidFill>
              </a:rPr>
              <a:t>»; «Аукцион</a:t>
            </a:r>
            <a:r>
              <a:rPr lang="ru-RU" altLang="ru-RU" sz="2400" dirty="0" smtClean="0">
                <a:solidFill>
                  <a:srgbClr val="7030A0"/>
                </a:solidFill>
              </a:rPr>
              <a:t>»; </a:t>
            </a:r>
          </a:p>
          <a:p>
            <a:r>
              <a:rPr lang="ru-RU" altLang="ru-RU" sz="2400" dirty="0" smtClean="0">
                <a:solidFill>
                  <a:srgbClr val="7030A0"/>
                </a:solidFill>
              </a:rPr>
              <a:t>«Путешествие»; «Ателье для маленьких красавиц»; «Рекламное агентство»;</a:t>
            </a:r>
          </a:p>
          <a:p>
            <a:r>
              <a:rPr lang="ru-RU" altLang="ru-RU" sz="2400" dirty="0" smtClean="0">
                <a:solidFill>
                  <a:srgbClr val="7030A0"/>
                </a:solidFill>
              </a:rPr>
              <a:t>«Магазин Детский мир» и др</a:t>
            </a:r>
            <a:r>
              <a:rPr lang="ru-RU" altLang="ru-RU" dirty="0" smtClean="0">
                <a:solidFill>
                  <a:srgbClr val="7030A0"/>
                </a:solidFill>
              </a:rPr>
              <a:t>.       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сюжетно-ролевых игр в образовательной деятельности ДО позволяют развивать творческие способности детей, их фантазию, формирует умение детей погружаться в роль специалиста той или иной профессии, играть определенную роль. </a:t>
            </a: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75CCB61-43BC-45CC-A2B5-B6AC40AA4C2E}" type="slidenum">
              <a:rPr lang="ru-RU" altLang="en-US" smtClean="0"/>
              <a:pPr/>
              <a:t>11</a:t>
            </a:fld>
            <a:endParaRPr lang="ru-RU" altLang="en-US" smtClean="0"/>
          </a:p>
        </p:txBody>
      </p:sp>
      <p:pic>
        <p:nvPicPr>
          <p:cNvPr id="5" name="Рисунок 4" descr="C:\Users\User\Desktop\1645390646_3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1" t="55488" r="32624"/>
          <a:stretch/>
        </p:blipFill>
        <p:spPr bwMode="auto">
          <a:xfrm flipH="1">
            <a:off x="7452320" y="2837231"/>
            <a:ext cx="1440162" cy="14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B476B46-9663-4311-BED2-D8E5FAE7C615}" type="slidenum">
              <a:rPr lang="ru-RU" altLang="en-US" smtClean="0"/>
              <a:pPr/>
              <a:t>12</a:t>
            </a:fld>
            <a:endParaRPr lang="ru-RU" altLang="en-US" smtClean="0"/>
          </a:p>
        </p:txBody>
      </p:sp>
      <p:pic>
        <p:nvPicPr>
          <p:cNvPr id="6" name="Рисунок 5" descr="C:\Users\User\Pictures\2022\Облако Mail.ru\IMG_20220325_1526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2582">
            <a:off x="530225" y="520577"/>
            <a:ext cx="1936750" cy="26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распечатать\вконтакте\дочки-матери\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60648"/>
            <a:ext cx="1944216" cy="280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распечатать\вконтакте\Колядки\IM4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600399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User\Desktop\распечатать\вконтакте\малыши\WhatsApp Image 2023-01-10 at 19.00.1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922">
            <a:off x="5675830" y="457277"/>
            <a:ext cx="2026898" cy="273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User\Desktop\распечатать\вконтакте\круг\IMG-20230124-WA003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17046"/>
            <a:ext cx="3917479" cy="3124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1DF46-2217-46AB-91BB-1B478B0C92F0}" type="slidenum">
              <a:rPr lang="ru-RU" altLang="en-US" smtClean="0"/>
              <a:pPr>
                <a:defRPr/>
              </a:pPr>
              <a:t>13</a:t>
            </a:fld>
            <a:endParaRPr lang="ru-RU" altLang="en-US"/>
          </a:p>
        </p:txBody>
      </p:sp>
      <p:pic>
        <p:nvPicPr>
          <p:cNvPr id="3" name="Рисунок 2" descr="C:\Users\User\Desktop\7906ef0b2a73a4a91c2667421906315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4306" r="2420" b="3481"/>
          <a:stretch/>
        </p:blipFill>
        <p:spPr bwMode="auto">
          <a:xfrm>
            <a:off x="-10556" y="116632"/>
            <a:ext cx="8975043" cy="66967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7316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648072"/>
          </a:xfrm>
        </p:spPr>
        <p:txBody>
          <a:bodyPr/>
          <a:lstStyle/>
          <a:p>
            <a:r>
              <a:rPr lang="ru-RU" alt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литература для детей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411662"/>
          </a:xfrm>
        </p:spPr>
        <p:txBody>
          <a:bodyPr/>
          <a:lstStyle/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 Чуковский «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Федорино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горе», «Муха-цокотуха»;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Галлиев Ш. «Три копейки на покупку», «Волшебное кольцо»;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нглийская сказка «Три поросенка»;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 А. «Чудеса в кошельке»;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Михалков «Как старик корову продавал»;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Индийская сказка «Золотая антилопа».</a:t>
            </a:r>
          </a:p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B74ADE3-F21E-4D74-8B9E-CA4D0254F940}" type="slidenum">
              <a:rPr lang="ru-RU" altLang="en-US" smtClean="0"/>
              <a:pPr/>
              <a:t>14</a:t>
            </a:fld>
            <a:endParaRPr lang="ru-RU" altLang="en-US" smtClean="0"/>
          </a:p>
        </p:txBody>
      </p:sp>
      <p:pic>
        <p:nvPicPr>
          <p:cNvPr id="5" name="Picture 7" descr="ANd9GcS9AwIoirbjr6NqSmN7brSYYwAezhlcE4ExLgAHMbl7baLv-uH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72" y="2204864"/>
            <a:ext cx="2070000" cy="234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ANd9GcS4RDYy5dGcv0TSn0O3kOLU9-hv4zbzYJH_pESIYsT8GwJQFV0Xm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" y="4797151"/>
            <a:ext cx="2403970" cy="185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ANd9GcQbVOLq09XGeCaviOSsgHuxBe4-Bws6LI_oIbXEAJMwk_oVDf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669" y="4797152"/>
            <a:ext cx="2515435" cy="181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http://go3.imgsmail.ru/imgpreview?key=http%3A//mega-mult.net/uploads/posts/2012-08/1345275894%5Fcvetik-semicvetik-01.jpg&amp;mb=imgdb_preview_1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97151"/>
            <a:ext cx="4034707" cy="181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ru-RU" altLang="ru-RU" sz="2800" smtClean="0">
                <a:solidFill>
                  <a:srgbClr val="800000"/>
                </a:solidFill>
              </a:rPr>
              <a:t>Три поросенка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5105400"/>
            <a:ext cx="6934200" cy="1477963"/>
          </a:xfr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поросята построили разные домики?</a:t>
            </a:r>
          </a:p>
          <a:p>
            <a:r>
              <a:rPr lang="ru-RU" alt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них оказался прав и почему?</a:t>
            </a:r>
          </a:p>
          <a:p>
            <a:r>
              <a:rPr lang="ru-RU" alt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учить нас сказка?</a:t>
            </a:r>
          </a:p>
        </p:txBody>
      </p:sp>
      <p:pic>
        <p:nvPicPr>
          <p:cNvPr id="30724" name="Picture 7" descr="&amp;tcy;&amp;rcy;&amp;icy; &amp;pcy;&amp;ocy;&amp;rcy;&amp;ocy;&amp;scy;&amp;iecy;&amp;ncy;&amp;kcy;&amp;acy;, &amp;icy;&amp;lcy;&amp;lcy;&amp;yucy;&amp;scy;&amp;tcy;&amp;rcy;&amp;acy;&amp;tscy;&amp;icy;&amp;icy; &amp;Tcy;&amp;ocy;&amp;ncy;&amp;icy; &amp;Vcy;&amp;ucy;&amp;lcy;&amp;f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22860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9" descr="&amp;tcy;&amp;rcy;&amp;icy; &amp;pcy;&amp;ocy;&amp;rcy;&amp;ocy;&amp;scy;&amp;iecy;&amp;ncy;&amp;kcy;&amp;acy;, &amp;icy;&amp;lcy;&amp;lcy;&amp;yucy;&amp;scy;&amp;tcy;&amp;rcy;&amp;acy;&amp;tscy;&amp;icy;&amp;icy; &amp;Tcy;&amp;ocy;&amp;ncy;&amp;icy; &amp;Vcy;&amp;ucy;&amp;lcy;&amp;f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0"/>
            <a:ext cx="1857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1" descr="&amp;tcy;&amp;rcy;&amp;icy; &amp;pcy;&amp;ocy;&amp;rcy;&amp;ocy;&amp;scy;&amp;iecy;&amp;ncy;&amp;kcy;&amp;acy;, &amp;icy;&amp;lcy;&amp;lcy;&amp;yucy;&amp;scy;&amp;tcy;&amp;rcy;&amp;acy;&amp;tscy;&amp;icy;&amp;icy; &amp;Tcy;&amp;ocy;&amp;ncy;&amp;icy; &amp;Vcy;&amp;ucy;&amp;lcy;&amp;f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2971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3" descr="&amp;tcy;&amp;rcy;&amp;icy; &amp;pcy;&amp;ocy;&amp;rcy;&amp;ocy;&amp;scy;&amp;iecy;&amp;ncy;&amp;kcy;&amp;acy;, &amp;icy;&amp;lcy;&amp;lcy;&amp;yucy;&amp;scy;&amp;tcy;&amp;rcy;&amp;acy;&amp;tscy;&amp;icy;&amp;icy; &amp;Tcy;&amp;ocy;&amp;ncy;&amp;icy; &amp;Vcy;&amp;ucy;&amp;lcy;&amp;f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5" descr="&amp;tcy;&amp;rcy;&amp;icy; &amp;pcy;&amp;ocy;&amp;rcy;&amp;ocy;&amp;scy;&amp;iecy;&amp;ncy;&amp;kcy;&amp;acy;, &amp;icy;&amp;lcy;&amp;lcy;&amp;yucy;&amp;scy;&amp;tcy;&amp;rcy;&amp;acy;&amp;tscy;&amp;icy;&amp;icy; &amp;Tcy;&amp;ocy;&amp;ncy;&amp;icy; &amp;Vcy;&amp;ucy;&amp;lcy;&amp;f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24288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7" descr="&amp;tcy;&amp;rcy;&amp;icy; &amp;pcy;&amp;ocy;&amp;rcy;&amp;ocy;&amp;scy;&amp;iecy;&amp;ncy;&amp;kcy;&amp;a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26670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AutoShape 19"/>
          <p:cNvSpPr>
            <a:spLocks noChangeArrowheads="1"/>
          </p:cNvSpPr>
          <p:nvPr/>
        </p:nvSpPr>
        <p:spPr bwMode="auto">
          <a:xfrm rot="5400000">
            <a:off x="1195388" y="2919412"/>
            <a:ext cx="3810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31" name="AutoShape 20"/>
          <p:cNvSpPr>
            <a:spLocks noChangeArrowheads="1"/>
          </p:cNvSpPr>
          <p:nvPr/>
        </p:nvSpPr>
        <p:spPr bwMode="auto">
          <a:xfrm rot="5400000">
            <a:off x="4090988" y="2843212"/>
            <a:ext cx="3810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32" name="AutoShape 21"/>
          <p:cNvSpPr>
            <a:spLocks noChangeArrowheads="1"/>
          </p:cNvSpPr>
          <p:nvPr/>
        </p:nvSpPr>
        <p:spPr bwMode="auto">
          <a:xfrm rot="5400000">
            <a:off x="7367588" y="2690812"/>
            <a:ext cx="3810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33" name="AutoShape 22"/>
          <p:cNvSpPr>
            <a:spLocks noChangeArrowheads="1"/>
          </p:cNvSpPr>
          <p:nvPr/>
        </p:nvSpPr>
        <p:spPr bwMode="auto">
          <a:xfrm>
            <a:off x="2743200" y="3886200"/>
            <a:ext cx="3810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34" name="AutoShape 23"/>
          <p:cNvSpPr>
            <a:spLocks noChangeArrowheads="1"/>
          </p:cNvSpPr>
          <p:nvPr/>
        </p:nvSpPr>
        <p:spPr bwMode="auto">
          <a:xfrm>
            <a:off x="5715000" y="3810000"/>
            <a:ext cx="3810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30735" name="Picture 24" descr="ANd9GcSWH7ppXfeWQ8nsYP61n7674oe4_fRxGyl2eTMMF9l7_F1skl6rg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14313" y="214315"/>
            <a:ext cx="8572500" cy="622398"/>
          </a:xfrm>
        </p:spPr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 «Отгадай загадку»</a:t>
            </a:r>
            <a:endParaRPr lang="ru-RU" sz="3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D2D3EE7-B730-48DA-AC86-E8DD5F9A9926}" type="slidenum">
              <a:rPr lang="ru-RU" altLang="ru-RU" smtClean="0">
                <a:solidFill>
                  <a:srgbClr val="BCBCBC"/>
                </a:solidFill>
              </a:rPr>
              <a:pPr/>
              <a:t>16</a:t>
            </a:fld>
            <a:endParaRPr lang="ru-RU" altLang="ru-RU" smtClean="0">
              <a:solidFill>
                <a:srgbClr val="BCBCBC"/>
              </a:solidFill>
            </a:endParaRPr>
          </a:p>
        </p:txBody>
      </p:sp>
      <p:sp>
        <p:nvSpPr>
          <p:cNvPr id="40964" name="WordArt 15"/>
          <p:cNvSpPr>
            <a:spLocks noChangeArrowheads="1" noChangeShapeType="1" noTextEdit="1"/>
          </p:cNvSpPr>
          <p:nvPr/>
        </p:nvSpPr>
        <p:spPr bwMode="auto">
          <a:xfrm>
            <a:off x="1403350" y="981075"/>
            <a:ext cx="6896100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spc="72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0965" name="Rectangle 17"/>
          <p:cNvSpPr>
            <a:spLocks noChangeArrowheads="1"/>
          </p:cNvSpPr>
          <p:nvPr/>
        </p:nvSpPr>
        <p:spPr bwMode="auto">
          <a:xfrm>
            <a:off x="714375" y="4786313"/>
            <a:ext cx="7786688" cy="3079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1400">
                <a:cs typeface="Times New Roman" pitchFamily="18" charset="0"/>
              </a:rPr>
              <a:t> </a:t>
            </a:r>
            <a:endParaRPr lang="ru-RU" altLang="ru-RU" sz="2400"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9246" y="1013721"/>
            <a:ext cx="8605241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сметану, хлеб и сыр</a:t>
            </a:r>
            <a:br>
              <a:rPr lang="ru-RU" altLang="ru-RU" sz="2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кассе чек пробьёт </a:t>
            </a:r>
            <a:r>
              <a:rPr lang="ru-RU" altLang="ru-RU" sz="2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   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(кассир)</a:t>
            </a:r>
          </a:p>
          <a:p>
            <a:pPr eaLnBrk="1" hangingPunct="1"/>
            <a:endParaRPr lang="ru-RU" altLang="ru-RU" sz="26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Мебель</a:t>
            </a:r>
            <a:r>
              <a:rPr lang="ru-RU" altLang="ru-RU" sz="2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хлеб и огурцы</a:t>
            </a:r>
            <a:br>
              <a:rPr lang="ru-RU" altLang="ru-RU" sz="2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Продают нам ... </a:t>
            </a:r>
            <a:r>
              <a:rPr lang="ru-RU" altLang="ru-RU" sz="2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продавцы</a:t>
            </a: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ru-RU" altLang="ru-RU" sz="26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Маленькая, кругленькая</a:t>
            </a:r>
          </a:p>
          <a:p>
            <a:pPr eaLnBrk="1" hangingPunct="1"/>
            <a:r>
              <a:rPr lang="ru-RU" altLang="ru-RU" sz="2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кармана в карман скачет</a:t>
            </a:r>
            <a:r>
              <a:rPr lang="ru-RU" altLang="ru-RU" sz="2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Монета</a:t>
            </a: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ru-RU" altLang="ru-RU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не берегутся, а растрясутся</a:t>
            </a:r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ru-RU" alt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активно трудится весь год, тот увеличит свой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целыми, как в танке, сбереженья ваши в </a:t>
            </a: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Банке)</a:t>
            </a:r>
            <a:endParaRPr lang="ru-RU" alt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C:\Users\User\Desktop\1645390646_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05176"/>
            <a:ext cx="2758058" cy="2655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E1195-F92B-4CA5-9BF4-3CA5C7143AD6}" type="slidenum">
              <a:rPr lang="ru-RU" altLang="en-US" smtClean="0"/>
              <a:pPr>
                <a:defRPr/>
              </a:pPr>
              <a:t>17</a:t>
            </a:fld>
            <a:endParaRPr lang="ru-RU" altLang="en-US"/>
          </a:p>
        </p:txBody>
      </p:sp>
      <p:pic>
        <p:nvPicPr>
          <p:cNvPr id="4" name="Рисунок 3" descr="C:\Users\User\Desktop\3ZDxfFgU2T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8862"/>
            <a:ext cx="727280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farmer-gardener-woman-with-watering-can-and-tomato-vector-1428590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t="5171" r="11314" b="15276"/>
          <a:stretch/>
        </p:blipFill>
        <p:spPr bwMode="auto">
          <a:xfrm>
            <a:off x="7378352" y="2348880"/>
            <a:ext cx="1584176" cy="22938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img7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5" t="56855" r="17398" b="9660"/>
          <a:stretch/>
        </p:blipFill>
        <p:spPr bwMode="auto">
          <a:xfrm>
            <a:off x="7516947" y="5543144"/>
            <a:ext cx="1659753" cy="1258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0982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7"/>
          <p:cNvSpPr>
            <a:spLocks noChangeArrowheads="1" noChangeShapeType="1" noTextEdit="1"/>
          </p:cNvSpPr>
          <p:nvPr/>
        </p:nvSpPr>
        <p:spPr bwMode="auto">
          <a:xfrm>
            <a:off x="323528" y="980529"/>
            <a:ext cx="7273925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37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СПАСИБО ЗА ВНИМАНИЕ!</a:t>
            </a:r>
          </a:p>
        </p:txBody>
      </p:sp>
      <p:sp>
        <p:nvSpPr>
          <p:cNvPr id="4301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754F50D-7CDA-4D4D-AFDD-F888ED1E6EFA}" type="slidenum">
              <a:rPr lang="ru-RU" altLang="en-US" smtClean="0"/>
              <a:pPr/>
              <a:t>18</a:t>
            </a:fld>
            <a:endParaRPr lang="ru-RU" altLang="en-US" smtClean="0"/>
          </a:p>
        </p:txBody>
      </p:sp>
      <p:pic>
        <p:nvPicPr>
          <p:cNvPr id="4" name="Рисунок 3" descr="C:\Users\User\Desktop\slide-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8" t="23769" r="25520" b="7923"/>
          <a:stretch/>
        </p:blipFill>
        <p:spPr bwMode="auto">
          <a:xfrm>
            <a:off x="539552" y="3068960"/>
            <a:ext cx="2952328" cy="33265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28dcabd6adbd829bfcd86d10d5d11308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22009" r="8654"/>
          <a:stretch/>
        </p:blipFill>
        <p:spPr bwMode="auto">
          <a:xfrm>
            <a:off x="3960490" y="2492896"/>
            <a:ext cx="5076005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496944" cy="4032448"/>
          </a:xfrm>
        </p:spPr>
        <p:txBody>
          <a:bodyPr/>
          <a:lstStyle/>
          <a:p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 возрасте под </a:t>
            </a:r>
            <a:r>
              <a:rPr lang="ru-RU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грамотностью 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воспитание у ребенка бережливости, деловитости и рационального поведения в отношении простых обменных операций, здоровой ценностной оценки любых результатов труда, будь то товары или деньги, а также формирование у ребенка правильного представления о финансовом мире, которое сможет помочь ему стать самостоятельным и успешным человеком, принимающим грамотные и взвешенные решения в будущем.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51520" y="260649"/>
            <a:ext cx="7488832" cy="122413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3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понимаем под финансовой грамотностью?</a:t>
            </a:r>
          </a:p>
          <a:p>
            <a:pPr marL="0" indent="0" algn="ctr">
              <a:buFont typeface="Wingdings" pitchFamily="2" charset="2"/>
              <a:buNone/>
            </a:pPr>
            <a:endParaRPr lang="ru-RU" sz="4000" b="1" dirty="0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E3ED9BC-3D86-4C22-8CAB-01768B2FF71C}" type="slidenum">
              <a:rPr lang="ru-RU" altLang="en-US" smtClean="0"/>
              <a:pPr/>
              <a:t>2</a:t>
            </a:fld>
            <a:endParaRPr lang="ru-RU" altLang="en-US" smtClean="0"/>
          </a:p>
        </p:txBody>
      </p:sp>
      <p:pic>
        <p:nvPicPr>
          <p:cNvPr id="5" name="Рисунок 4" descr="C:\Users\User\Desktop\img1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12393" r="21314" b="10684"/>
          <a:stretch/>
        </p:blipFill>
        <p:spPr bwMode="auto">
          <a:xfrm>
            <a:off x="6876256" y="4581129"/>
            <a:ext cx="2016224" cy="2122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6B949AE-2A69-43AA-ADEE-0272E965CA9B}" type="slidenum">
              <a:rPr lang="ru-RU" altLang="en-US" smtClean="0"/>
              <a:pPr/>
              <a:t>3</a:t>
            </a:fld>
            <a:endParaRPr lang="ru-RU" altLang="en-US" smtClean="0"/>
          </a:p>
        </p:txBody>
      </p:sp>
      <p:pic>
        <p:nvPicPr>
          <p:cNvPr id="6" name="Рисунок 5" descr="C:\Users\User\Desktop\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7704856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slide-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t="45396" r="31298" b="15846"/>
          <a:stretch/>
        </p:blipFill>
        <p:spPr bwMode="auto">
          <a:xfrm>
            <a:off x="498104" y="4877407"/>
            <a:ext cx="3142440" cy="18639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1DF46-2217-46AB-91BB-1B478B0C92F0}" type="slidenum">
              <a:rPr lang="ru-RU" altLang="en-US" smtClean="0"/>
              <a:pPr>
                <a:defRPr/>
              </a:pPr>
              <a:t>4</a:t>
            </a:fld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Без труда нет жизни на земле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понятие с которым должен познакомиться ребенок –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труд.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Объяснить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ребенку, что многое из того, что окружает является результатом совместного труда людей.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родителей так организовать эту деятельность, чтобы ребенок уважал свой и чужой труд, проявлял интерес к труду, самостоятельность и трудолюбие, учился трудиться в коллективе и для коллектива.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Необходимо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ребенка испытывать радость от выполнения трудовой деятельности и от того, что его деятельность может приносить пользу окружающим людям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Desktop\распечатать\вконтакте\дочки-матери\2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2"/>
          <a:stretch/>
        </p:blipFill>
        <p:spPr bwMode="auto">
          <a:xfrm>
            <a:off x="6372200" y="3140968"/>
            <a:ext cx="2376264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распечатать\вконтакте\дочки-матери\I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63295"/>
            <a:ext cx="2520280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распечатать\вконтакте\кулинария\IMG-20230123-WA00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89" y="3573016"/>
            <a:ext cx="3468707" cy="2954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23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-28575"/>
            <a:ext cx="8578850" cy="1196975"/>
          </a:xfrm>
        </p:spPr>
        <p:txBody>
          <a:bodyPr/>
          <a:lstStyle/>
          <a:p>
            <a:r>
              <a:rPr lang="ru-RU" altLang="ru-RU" sz="2800" smtClean="0">
                <a:solidFill>
                  <a:srgbClr val="002060"/>
                </a:solidFill>
              </a:rPr>
              <a:t>Пословицы и поговорки об экономическом поведении: как ты понимаешь?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95850"/>
          </a:xfr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800" b="1" dirty="0" smtClean="0">
                <a:solidFill>
                  <a:srgbClr val="002060"/>
                </a:solidFill>
              </a:rPr>
              <a:t>Без труда не вытащить рыбку из пруда.</a:t>
            </a:r>
          </a:p>
          <a:p>
            <a:r>
              <a:rPr lang="ru-RU" altLang="ru-RU" sz="2800" b="1" dirty="0" smtClean="0">
                <a:solidFill>
                  <a:srgbClr val="002060"/>
                </a:solidFill>
              </a:rPr>
              <a:t>Семь раз отмерь, один раз отрежь.</a:t>
            </a:r>
          </a:p>
          <a:p>
            <a:r>
              <a:rPr lang="ru-RU" altLang="ru-RU" sz="2800" b="1" dirty="0" smtClean="0">
                <a:solidFill>
                  <a:srgbClr val="002060"/>
                </a:solidFill>
              </a:rPr>
              <a:t>С мастерством люди не родятся, а добытым ремеслом гордятся.</a:t>
            </a:r>
          </a:p>
          <a:p>
            <a:r>
              <a:rPr lang="ru-RU" altLang="ru-RU" sz="2800" b="1" dirty="0" smtClean="0">
                <a:solidFill>
                  <a:srgbClr val="002060"/>
                </a:solidFill>
              </a:rPr>
              <a:t>За всякое дело берись умело.</a:t>
            </a:r>
          </a:p>
          <a:p>
            <a:r>
              <a:rPr lang="ru-RU" altLang="ru-RU" sz="2800" b="1" dirty="0" smtClean="0">
                <a:solidFill>
                  <a:srgbClr val="002060"/>
                </a:solidFill>
              </a:rPr>
              <a:t> Через край не лей – добра пожалей!</a:t>
            </a:r>
          </a:p>
          <a:p>
            <a:r>
              <a:rPr lang="ru-RU" altLang="ru-RU" sz="2800" b="1" dirty="0" smtClean="0">
                <a:solidFill>
                  <a:srgbClr val="002060"/>
                </a:solidFill>
              </a:rPr>
              <a:t>Скоро сказка сказывается, да не скоро дело делается.</a:t>
            </a:r>
            <a:r>
              <a:rPr lang="ru-RU" altLang="ru-RU" sz="2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altLang="ru-RU" sz="2800" b="1" dirty="0" smtClean="0">
                <a:solidFill>
                  <a:srgbClr val="002060"/>
                </a:solidFill>
              </a:rPr>
              <a:t>Деньги любят счет.</a:t>
            </a:r>
          </a:p>
          <a:p>
            <a:endParaRPr lang="ru-RU" altLang="ru-RU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AAF84-34A2-4BC5-A5D8-DF0ADBF1D76C}" type="slidenum">
              <a:rPr lang="ru-RU" altLang="en-US" smtClean="0"/>
              <a:pPr>
                <a:defRPr/>
              </a:pPr>
              <a:t>6</a:t>
            </a:fld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деньги, откуда они берутся и зачем они нужны.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Начинать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 о деньгах лучше с простого понятного детям объяснения, что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средство с помощью которого можно купить что-то нужное или желаемое.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Наиболее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распространенный и основной источник получения денег – это заработная плата. Для этого мы работаем.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 ребенку, что деньги являются результатом труда, мерой его оценки.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 за честный труд.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C:\Users\User\Desktop\распечатать\вконтакте\финграмотность\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5"/>
            <a:ext cx="2792730" cy="3797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распечатать\вконтакте\финграмотность\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55533"/>
            <a:ext cx="2736304" cy="376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img17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12393" r="21314" b="10684"/>
          <a:stretch/>
        </p:blipFill>
        <p:spPr bwMode="auto">
          <a:xfrm>
            <a:off x="6948264" y="4581129"/>
            <a:ext cx="2016224" cy="2122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User\Desktop\img17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12393" r="21314" b="10684"/>
          <a:stretch/>
        </p:blipFill>
        <p:spPr bwMode="auto">
          <a:xfrm>
            <a:off x="6876256" y="4581129"/>
            <a:ext cx="2016224" cy="2122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900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1DF46-2217-46AB-91BB-1B478B0C92F0}" type="slidenum">
              <a:rPr lang="ru-RU" altLang="en-US" smtClean="0"/>
              <a:pPr>
                <a:defRPr/>
              </a:pPr>
              <a:t>7</a:t>
            </a:fld>
            <a:endParaRPr lang="ru-RU" alt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7488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Покупаем, продаем и обмениваем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у ребенка сформировано уважительное отношение к деньгам , как к ценности, в которой заключен труд его родителей, а также понимание того, что количество денег в семье всегда ограничено, можно переходить к выработке важного умения – отличать желание от потребности. Надо объяснить ребенку разницу между потребностью и желанием. В беседе с ребенком следует спокойно задавать ему наводящие вопросы, например, что будет, если всю зарплату истратить на игрушки ?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Desktop\16740824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" b="7013"/>
          <a:stretch/>
        </p:blipFill>
        <p:spPr bwMode="auto">
          <a:xfrm>
            <a:off x="2267744" y="3140968"/>
            <a:ext cx="5184576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413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1DF46-2217-46AB-91BB-1B478B0C92F0}" type="slidenum">
              <a:rPr lang="ru-RU" altLang="en-US" smtClean="0"/>
              <a:pPr>
                <a:defRPr/>
              </a:pPr>
              <a:t>8</a:t>
            </a:fld>
            <a:endParaRPr lang="ru-RU" alt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03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планировать</a:t>
            </a:r>
            <a:endParaRPr lang="ru-RU" sz="2000" dirty="0">
              <a:solidFill>
                <a:srgbClr val="103C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103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родителей – объяснить важность планирования жизни человека. В старшем дошкольном возрасте очень важно привить ребенку навыки планирования, так как это будет необходимо ему в дальнейшей жизни, прежде всего при обучении в школе, и поможет ему расти более организованным, грамотно распределять свое время. Начать обучение с совместного планирования покупок перед походом в магазин. Дайте ребенку осуществить покупки по составленному плану под вашим контролем.</a:t>
            </a:r>
          </a:p>
        </p:txBody>
      </p:sp>
      <p:pic>
        <p:nvPicPr>
          <p:cNvPr id="4" name="Рисунок 3" descr="C:\Users\User\Desktop\распечатать\вконтакте\финграмотность\IMG_20230323_1136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2520280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распечатать\вконтакте\финграмотность\IMG_20230324_0857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2520280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распечатать\вконтакте\финграмотность\IMG_20230323_1133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429000"/>
            <a:ext cx="2304257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38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1DF46-2217-46AB-91BB-1B478B0C92F0}" type="slidenum">
              <a:rPr lang="ru-RU" altLang="en-US" smtClean="0"/>
              <a:pPr>
                <a:defRPr/>
              </a:pPr>
              <a:t>9</a:t>
            </a:fld>
            <a:endParaRPr lang="ru-RU" altLang="en-US"/>
          </a:p>
        </p:txBody>
      </p:sp>
      <p:pic>
        <p:nvPicPr>
          <p:cNvPr id="3074" name="Picture 2" descr="C:\Users\User\Desktop\https-ds02-infourok-ru-uploads-ex-02d1-00084030-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620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img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3591"/>
          <a:stretch/>
        </p:blipFill>
        <p:spPr bwMode="auto">
          <a:xfrm>
            <a:off x="4418346" y="3284985"/>
            <a:ext cx="4694366" cy="354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User\Desktop\img1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r="8494" b="9402"/>
          <a:stretch/>
        </p:blipFill>
        <p:spPr bwMode="auto">
          <a:xfrm>
            <a:off x="5168592" y="19951"/>
            <a:ext cx="3944119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User\Desktop\1643045888_3-papik-pro-p-risunok-na-temu-obshchechelovecheskie-tsen-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6" y="3666227"/>
            <a:ext cx="4211960" cy="3113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604894"/>
      </p:ext>
    </p:extLst>
  </p:cSld>
  <p:clrMapOvr>
    <a:masterClrMapping/>
  </p:clrMapOvr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3410</TotalTime>
  <Words>618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Сеть</vt:lpstr>
      <vt:lpstr>    </vt:lpstr>
      <vt:lpstr>В дошкольном возрасте под финансовой грамотностью понимается воспитание у ребенка бережливости, деловитости и рационального поведения в отношении простых обменных операций, здоровой ценностной оценки любых результатов труда, будь то товары или деньги, а также формирование у ребенка правильного представления о финансовом мире, которое сможет помочь ему стать самостоятельным и успешным человеком, принимающим грамотные и взвешенные решения в будущем. </vt:lpstr>
      <vt:lpstr>Презентация PowerPoint</vt:lpstr>
      <vt:lpstr>Презентация PowerPoint</vt:lpstr>
      <vt:lpstr>Пословицы и поговорки об экономическом поведении: как ты понимаешь?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Сюжетно-ролевые игры- эффективная форма работы при формировании финансовой грамотности у дошкольников</vt:lpstr>
      <vt:lpstr>Презентация PowerPoint</vt:lpstr>
      <vt:lpstr>Презентация PowerPoint</vt:lpstr>
      <vt:lpstr>Художественная литература для детей</vt:lpstr>
      <vt:lpstr>Три поросенка</vt:lpstr>
      <vt:lpstr>Викторина  «Отгадай загадку»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дошкольного образования РФ</dc:title>
  <dc:creator>G7000</dc:creator>
  <cp:lastModifiedBy>User</cp:lastModifiedBy>
  <cp:revision>126</cp:revision>
  <dcterms:created xsi:type="dcterms:W3CDTF">2013-02-02T20:32:50Z</dcterms:created>
  <dcterms:modified xsi:type="dcterms:W3CDTF">2023-03-24T06:14:28Z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993607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