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82" r:id="rId2"/>
    <p:sldId id="280" r:id="rId3"/>
    <p:sldId id="279" r:id="rId4"/>
    <p:sldId id="276" r:id="rId5"/>
    <p:sldId id="266" r:id="rId6"/>
    <p:sldId id="267" r:id="rId7"/>
    <p:sldId id="277" r:id="rId8"/>
    <p:sldId id="260" r:id="rId9"/>
    <p:sldId id="281" r:id="rId10"/>
    <p:sldId id="283" r:id="rId11"/>
    <p:sldId id="275" r:id="rId12"/>
  </p:sldIdLst>
  <p:sldSz cx="9144000" cy="6858000" type="screen4x3"/>
  <p:notesSz cx="6858000" cy="9144000"/>
  <p:embeddedFontLst>
    <p:embeddedFont>
      <p:font typeface="Matilda" panose="020B0604020202020204" charset="0"/>
      <p:regular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704F"/>
    <a:srgbClr val="69A12B"/>
    <a:srgbClr val="6CA62C"/>
    <a:srgbClr val="50C850"/>
    <a:srgbClr val="D88306"/>
    <a:srgbClr val="FF66CC"/>
    <a:srgbClr val="EDA413"/>
    <a:srgbClr val="CC0066"/>
    <a:srgbClr val="943294"/>
    <a:srgbClr val="7C4A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8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</a:rPr>
              <a:t>Удовлетворяет </a:t>
            </a:r>
            <a:r>
              <a:rPr lang="ru-RU" dirty="0">
                <a:solidFill>
                  <a:srgbClr val="002060"/>
                </a:solidFill>
              </a:rPr>
              <a:t>ли вас питание  в </a:t>
            </a:r>
            <a:r>
              <a:rPr lang="ru-RU" dirty="0" smtClean="0">
                <a:solidFill>
                  <a:srgbClr val="002060"/>
                </a:solidFill>
              </a:rPr>
              <a:t>детском </a:t>
            </a:r>
            <a:r>
              <a:rPr lang="ru-RU" dirty="0">
                <a:solidFill>
                  <a:srgbClr val="002060"/>
                </a:solidFill>
              </a:rPr>
              <a:t>саду</a:t>
            </a:r>
          </a:p>
        </c:rich>
      </c:tx>
      <c:layout>
        <c:manualLayout>
          <c:xMode val="edge"/>
          <c:yMode val="edge"/>
          <c:x val="0.20741321249938113"/>
          <c:y val="7.7326164004865234E-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629326994503053"/>
          <c:y val="0.35191919191919213"/>
          <c:w val="0.34618778784727433"/>
          <c:h val="0.6036336820854150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удовлетворяет ли вас питание  в детскои саду</c:v>
                </c:pt>
              </c:strCache>
            </c:strRef>
          </c:tx>
          <c:cat>
            <c:strRef>
              <c:f>Лист1!$A$2:$A$5</c:f>
              <c:strCache>
                <c:ptCount val="4"/>
                <c:pt idx="1">
                  <c:v>да</c:v>
                </c:pt>
                <c:pt idx="2">
                  <c:v>нет</c:v>
                </c:pt>
                <c:pt idx="3">
                  <c:v>незнаю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10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62301267766057611"/>
          <c:y val="0.43072400344880751"/>
          <c:w val="0.25630299818291963"/>
          <c:h val="0.3899331901694109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rgbClr val="002060"/>
                </a:solidFill>
              </a:rPr>
              <a:t>Оцените питание в детском саду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6078083989501321"/>
          <c:y val="0.38537634408602173"/>
          <c:w val="0.35106666666666692"/>
          <c:h val="0.5662365591397849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Оцените питание в детском саду</c:v>
                </c:pt>
              </c:strCache>
            </c:strRef>
          </c:tx>
          <c:dPt>
            <c:idx val="1"/>
            <c:bubble3D val="0"/>
            <c:explosion val="6"/>
          </c:dPt>
          <c:cat>
            <c:strRef>
              <c:f>Лист1!$A$2:$A$5</c:f>
              <c:strCache>
                <c:ptCount val="3"/>
                <c:pt idx="1">
                  <c:v>4 балла</c:v>
                </c:pt>
                <c:pt idx="2">
                  <c:v>5 баллов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2</c:v>
                </c:pt>
                <c:pt idx="2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64262834645669353"/>
          <c:y val="0.48712048090762883"/>
          <c:w val="0.30070498687664077"/>
          <c:h val="0.2767267801202270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rgbClr val="002060"/>
                </a:solidFill>
              </a:rPr>
              <a:t>Интересуетесь ли вы информацией о питании  детей в детском саду</a:t>
            </a:r>
          </a:p>
        </c:rich>
      </c:tx>
      <c:layout>
        <c:manualLayout>
          <c:xMode val="edge"/>
          <c:yMode val="edge"/>
          <c:x val="9.5509137746670567E-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0319213570525915"/>
          <c:y val="0.44903225806451613"/>
          <c:w val="0.3162962962962963"/>
          <c:h val="0.5509677419354835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Интересуетесь ли вы информацией о питании  детей в детском саду</c:v>
                </c:pt>
              </c:strCache>
            </c:strRef>
          </c:tx>
          <c:cat>
            <c:strRef>
              <c:f>Лист1!$A$2:$A$5</c:f>
              <c:strCache>
                <c:ptCount val="4"/>
                <c:pt idx="1">
                  <c:v>да</c:v>
                </c:pt>
                <c:pt idx="2">
                  <c:v>нет</c:v>
                </c:pt>
                <c:pt idx="3">
                  <c:v>иногда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10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61156945659570383"/>
          <c:y val="0.51697104394208793"/>
          <c:w val="0.23410955574997569"/>
          <c:h val="0.415090170180340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rgbClr val="002060"/>
                </a:solidFill>
              </a:rPr>
              <a:t>Согласны ли вы, что питание в ДОУ и в семье должно сочетаться</a:t>
            </a:r>
          </a:p>
        </c:rich>
      </c:tx>
      <c:layout>
        <c:manualLayout>
          <c:xMode val="edge"/>
          <c:yMode val="edge"/>
          <c:x val="5.4665119985001884E-2"/>
          <c:y val="3.157894736842108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0295324195586673"/>
          <c:y val="0.45010526315789501"/>
          <c:w val="0.31525128803344032"/>
          <c:h val="0.5498947278329335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Согласны ли вы, что питание в ДОУ и в семье должно сочетаться</c:v>
                </c:pt>
              </c:strCache>
            </c:strRef>
          </c:tx>
          <c:cat>
            <c:strRef>
              <c:f>Лист1!$A$2:$A$5</c:f>
              <c:strCache>
                <c:ptCount val="4"/>
                <c:pt idx="1">
                  <c:v>да</c:v>
                </c:pt>
                <c:pt idx="2">
                  <c:v>нет</c:v>
                </c:pt>
                <c:pt idx="3">
                  <c:v>не знаю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10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64738723631768291"/>
          <c:y val="0.51715551181102359"/>
          <c:w val="0.26002017108972514"/>
          <c:h val="0.4196020198562138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esktop\e8266ef09430408e7d5b2b8ba0e83f14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507" y="583367"/>
            <a:ext cx="770989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rgbClr val="002060"/>
                </a:solidFill>
              </a:rPr>
              <a:t>Анкетирование  родителей.</a:t>
            </a:r>
            <a:endParaRPr lang="ru-RU" u="sng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1187363"/>
              </p:ext>
            </p:extLst>
          </p:nvPr>
        </p:nvGraphicFramePr>
        <p:xfrm>
          <a:off x="304800" y="1447800"/>
          <a:ext cx="4038600" cy="2316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928258642"/>
              </p:ext>
            </p:extLst>
          </p:nvPr>
        </p:nvGraphicFramePr>
        <p:xfrm>
          <a:off x="4953000" y="4191000"/>
          <a:ext cx="38100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602323492"/>
              </p:ext>
            </p:extLst>
          </p:nvPr>
        </p:nvGraphicFramePr>
        <p:xfrm>
          <a:off x="4648200" y="1524000"/>
          <a:ext cx="41148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803242384"/>
              </p:ext>
            </p:extLst>
          </p:nvPr>
        </p:nvGraphicFramePr>
        <p:xfrm>
          <a:off x="457200" y="3810000"/>
          <a:ext cx="4114800" cy="233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40162"/>
          </a:xfrm>
        </p:spPr>
        <p:txBody>
          <a:bodyPr>
            <a:normAutofit fontScale="90000"/>
          </a:bodyPr>
          <a:lstStyle/>
          <a:p>
            <a:r>
              <a:rPr lang="ru-RU" sz="6000" b="1" i="1" dirty="0" smtClean="0">
                <a:solidFill>
                  <a:srgbClr val="002060"/>
                </a:solidFill>
              </a:rPr>
              <a:t/>
            </a:r>
            <a:br>
              <a:rPr lang="ru-RU" sz="6000" b="1" i="1" dirty="0" smtClean="0">
                <a:solidFill>
                  <a:srgbClr val="002060"/>
                </a:solidFill>
              </a:rPr>
            </a:br>
            <a:r>
              <a:rPr lang="ru-RU" sz="8000" b="1" i="1" dirty="0" smtClean="0">
                <a:solidFill>
                  <a:srgbClr val="002060"/>
                </a:solidFill>
              </a:rPr>
              <a:t>Спасибо   за   внимание</a:t>
            </a:r>
            <a:br>
              <a:rPr lang="ru-RU" sz="8000" b="1" i="1" dirty="0" smtClean="0">
                <a:solidFill>
                  <a:srgbClr val="002060"/>
                </a:solidFill>
              </a:rPr>
            </a:br>
            <a:endParaRPr lang="ru-RU" sz="8000" dirty="0"/>
          </a:p>
        </p:txBody>
      </p:sp>
      <p:pic>
        <p:nvPicPr>
          <p:cNvPr id="6" name="Рисунок 5" descr="https://zhukdou3.edumsko.ru/uploads/3000/2767/section/186856/PITANIE.png?149596244922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3276600"/>
            <a:ext cx="3962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Одна из годовых задач ДОУ: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-     Продолжать работу, направленную на сохранение и укрепление здоровья детей  посредством формирования культуры питания.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01800">
            <a:off x="1154926" y="2632339"/>
            <a:ext cx="2209799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C:\Users\User\Desktop\02дип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605" y="2543330"/>
            <a:ext cx="5627596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u="sng" dirty="0" smtClean="0">
                <a:solidFill>
                  <a:srgbClr val="002060"/>
                </a:solidFill>
              </a:rPr>
              <a:t>Самообслуживание,  самостоятельность, </a:t>
            </a:r>
            <a:br>
              <a:rPr lang="ru-RU" sz="2400" b="1" i="1" u="sng" dirty="0" smtClean="0">
                <a:solidFill>
                  <a:srgbClr val="002060"/>
                </a:solidFill>
              </a:rPr>
            </a:br>
            <a:r>
              <a:rPr lang="ru-RU" sz="2400" b="1" i="1" u="sng" dirty="0" smtClean="0">
                <a:solidFill>
                  <a:srgbClr val="002060"/>
                </a:solidFill>
              </a:rPr>
              <a:t>трудовое   воспитание.</a:t>
            </a:r>
            <a:endParaRPr lang="ru-RU" sz="2400" b="1" i="1" u="sng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b="1" i="1" u="sng" dirty="0" smtClean="0"/>
          </a:p>
          <a:p>
            <a:pPr>
              <a:buNone/>
            </a:pPr>
            <a:r>
              <a:rPr lang="ru-RU" sz="3400" b="1" i="1" u="sng" dirty="0" smtClean="0">
                <a:solidFill>
                  <a:srgbClr val="FF0000"/>
                </a:solidFill>
              </a:rPr>
              <a:t>Дети до 3 лет: </a:t>
            </a:r>
            <a:endParaRPr lang="ru-RU" sz="3400" b="1" dirty="0" smtClean="0">
              <a:solidFill>
                <a:srgbClr val="FF0000"/>
              </a:solidFill>
            </a:endParaRPr>
          </a:p>
          <a:p>
            <a:r>
              <a:rPr lang="ru-RU" sz="3400" dirty="0" smtClean="0">
                <a:solidFill>
                  <a:srgbClr val="002060"/>
                </a:solidFill>
              </a:rPr>
              <a:t>формировать умение во время еды правильно держать ложку.</a:t>
            </a:r>
          </a:p>
          <a:p>
            <a:r>
              <a:rPr lang="ru-RU" sz="3400" dirty="0" smtClean="0">
                <a:solidFill>
                  <a:srgbClr val="002060"/>
                </a:solidFill>
              </a:rPr>
              <a:t> формировать элементарные навыки поведения за столом: умение правильно пользоваться столовой и чайной ложками, салфеткой; не крошить хлеб, пережёвывать пищу с закрытым ртом, не разговаривать с полным ртом.</a:t>
            </a:r>
          </a:p>
          <a:p>
            <a:pPr>
              <a:buNone/>
            </a:pPr>
            <a:r>
              <a:rPr lang="ru-RU" sz="3400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r>
              <a:rPr lang="ru-RU" sz="3400" b="1" i="1" u="sng" dirty="0" smtClean="0">
                <a:solidFill>
                  <a:srgbClr val="FF0000"/>
                </a:solidFill>
              </a:rPr>
              <a:t>Дети от </a:t>
            </a:r>
            <a:r>
              <a:rPr lang="ru-RU" sz="3400" b="1" i="1" u="sng" dirty="0">
                <a:solidFill>
                  <a:srgbClr val="FF0000"/>
                </a:solidFill>
              </a:rPr>
              <a:t>4</a:t>
            </a:r>
            <a:r>
              <a:rPr lang="ru-RU" sz="3400" b="1" i="1" u="sng" dirty="0" smtClean="0">
                <a:solidFill>
                  <a:srgbClr val="FF0000"/>
                </a:solidFill>
              </a:rPr>
              <a:t> лет:</a:t>
            </a:r>
            <a:endParaRPr lang="ru-RU" sz="3400" dirty="0" smtClean="0">
              <a:solidFill>
                <a:srgbClr val="FF0000"/>
              </a:solidFill>
            </a:endParaRPr>
          </a:p>
          <a:p>
            <a:r>
              <a:rPr lang="ru-RU" sz="3400" dirty="0" smtClean="0">
                <a:solidFill>
                  <a:srgbClr val="002060"/>
                </a:solidFill>
              </a:rPr>
              <a:t>совершенствовать навыки аккуратного приёма пищи: умение брать пищу понемногу, хорошо пережёвывать, есть аккуратно. бесшумно, правильно пользоваться столовыми приборами (ложка, вилка, нож</a:t>
            </a:r>
            <a:r>
              <a:rPr lang="ru-RU" sz="3400" dirty="0">
                <a:solidFill>
                  <a:srgbClr val="002060"/>
                </a:solidFill>
              </a:rPr>
              <a:t>), сохраняя правильную осанку за столом; обращаться с просьбой, благодарить. </a:t>
            </a:r>
            <a:r>
              <a:rPr lang="ru-RU" sz="3400" dirty="0" smtClean="0">
                <a:solidFill>
                  <a:srgbClr val="002060"/>
                </a:solidFill>
              </a:rPr>
              <a:t> </a:t>
            </a:r>
          </a:p>
          <a:p>
            <a:pPr>
              <a:buNone/>
            </a:pPr>
            <a:r>
              <a:rPr lang="ru-RU" sz="3400" dirty="0" smtClean="0">
                <a:solidFill>
                  <a:srgbClr val="002060"/>
                </a:solidFill>
              </a:rPr>
              <a:t>      закреплять умения детей аккуратно пользоваться столовыми приборами; правильно вести себя за столом; обращаться с просьбой, благодарить.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u="sng" dirty="0" smtClean="0">
                <a:solidFill>
                  <a:srgbClr val="002060"/>
                </a:solidFill>
              </a:rPr>
              <a:t>Основные методы по формированию</a:t>
            </a:r>
            <a:br>
              <a:rPr lang="ru-RU" sz="3600" b="1" u="sng" dirty="0" smtClean="0">
                <a:solidFill>
                  <a:srgbClr val="002060"/>
                </a:solidFill>
              </a:rPr>
            </a:br>
            <a:r>
              <a:rPr lang="ru-RU" sz="3600" b="1" u="sng" dirty="0" smtClean="0">
                <a:solidFill>
                  <a:srgbClr val="002060"/>
                </a:solidFill>
              </a:rPr>
              <a:t>культуры питания: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latin typeface="+mj-lt"/>
              </a:rPr>
              <a:t>-  </a:t>
            </a:r>
            <a:r>
              <a:rPr lang="ru-RU" b="1" dirty="0" smtClean="0">
                <a:latin typeface="+mj-lt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Наглядные 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(показ приемов владения столовыми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приборами, демонстрация правил сервировки,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рассматривание картин и иллюстраций, экскурсия на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пищеблок, наблюдение за сверстниками)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-  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Словесные 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(объяснение, убеждение, использование художественного слова, решение проблемных ситуаций, поощрительная оценка деятельности ребенка)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-   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Практические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 (дежурство, закрепление навыков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поведения за столом, дидактические и сюжетные игры).</a:t>
            </a:r>
            <a:endParaRPr lang="ru-RU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Столовый этикет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sz="1100" dirty="0">
              <a:solidFill>
                <a:srgbClr val="00206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914400" y="1219200"/>
            <a:ext cx="7772400" cy="2057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    Столовые приборы располагаются так: слева от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тарелки кладут зубцами кверху вилку, справа лезвием к ней –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нож и рядом с ним – столовую ложку. Десертную ложку кладут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перед тарелкой. Обязательным является наличие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индивидуальных салфеток – льняных или бумажных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3733800"/>
            <a:ext cx="785971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9834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20786074"/>
          <p:cNvPicPr>
            <a:picLocks noChangeAspect="1" noChangeArrowheads="1"/>
          </p:cNvPicPr>
          <p:nvPr/>
        </p:nvPicPr>
        <p:blipFill>
          <a:blip r:embed="rId2"/>
          <a:srcRect r="2343" b="3346"/>
          <a:stretch>
            <a:fillRect/>
          </a:stretch>
        </p:blipFill>
        <p:spPr bwMode="auto">
          <a:xfrm>
            <a:off x="-73742" y="0"/>
            <a:ext cx="92177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ds04.infourok.ru/uploads/ex/0b23/00053b42-0e273566/img6.jpg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8229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544300" y="908720"/>
            <a:ext cx="6060148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600" b="1" i="0" u="none" strike="noStrike" kern="1200" normalizeH="0" baseline="0" noProof="0" dirty="0" smtClean="0">
              <a:ln w="11430"/>
              <a:gradFill>
                <a:gsLst>
                  <a:gs pos="0">
                    <a:srgbClr val="0070C0"/>
                  </a:gs>
                  <a:gs pos="27000">
                    <a:srgbClr val="6CA62C"/>
                  </a:gs>
                  <a:gs pos="62000">
                    <a:srgbClr val="0070C0"/>
                  </a:gs>
                  <a:gs pos="99000">
                    <a:srgbClr val="6CA62C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Matilda" pitchFamily="2" charset="0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body" idx="1"/>
          </p:nvPr>
        </p:nvSpPr>
        <p:spPr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endParaRPr lang="ru-RU" sz="22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57200" y="609601"/>
            <a:ext cx="4038600" cy="15239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Сидеть за столом следует прямо. Нельзя класть на стол локти, особенно если вы держите нож или вилку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/>
          </a:p>
        </p:txBody>
      </p:sp>
      <p:pic>
        <p:nvPicPr>
          <p:cNvPr id="10" name="Picture 4" descr="http://key-rich.com/images2/lubimoe_delo/koncepcija/etiket/etiket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2286000"/>
            <a:ext cx="3760592" cy="3580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572000" y="4724400"/>
            <a:ext cx="4267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еде сидят, чуть наклонившись над столом, такая же поза остается и когда вы пьете.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609600"/>
            <a:ext cx="3659306" cy="3515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u="sng" dirty="0" smtClean="0">
                <a:solidFill>
                  <a:srgbClr val="FF0000"/>
                </a:solidFill>
                <a:latin typeface="+mn-lt"/>
              </a:rPr>
              <a:t>           «</a:t>
            </a:r>
            <a:r>
              <a:rPr lang="ru-RU" sz="2800" u="sng" dirty="0" smtClean="0">
                <a:solidFill>
                  <a:srgbClr val="FF0000"/>
                </a:solidFill>
                <a:latin typeface="+mn-lt"/>
              </a:rPr>
              <a:t>Организация культуры питания у воспитанников ДОУ».</a:t>
            </a: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endParaRPr lang="ru-RU" sz="2800" dirty="0">
              <a:latin typeface="+mn-lt"/>
            </a:endParaRPr>
          </a:p>
        </p:txBody>
      </p:sp>
      <p:pic>
        <p:nvPicPr>
          <p:cNvPr id="1026" name="Picture 2" descr="C:\Users\User\Desktop\распечатать\питание\IM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3675">
            <a:off x="1219200" y="1066800"/>
            <a:ext cx="2209800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распечатать\питание\IM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3257">
            <a:off x="6181196" y="867582"/>
            <a:ext cx="228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распечатать\питание\IM0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816" y="1060647"/>
            <a:ext cx="2028825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распечатать\питание\IMG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970" y="3657600"/>
            <a:ext cx="2224088" cy="296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распечатать\питание\IMG2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706" y="4208826"/>
            <a:ext cx="1954461" cy="260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42411" y="3849487"/>
            <a:ext cx="2953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    дежурства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8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95B3D7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1854</TotalTime>
  <Words>203</Words>
  <Application>Microsoft Office PowerPoint</Application>
  <PresentationFormat>Экран (4:3)</PresentationFormat>
  <Paragraphs>31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Times New Roman</vt:lpstr>
      <vt:lpstr>Matilda</vt:lpstr>
      <vt:lpstr>Тема Office</vt:lpstr>
      <vt:lpstr>Презентация PowerPoint</vt:lpstr>
      <vt:lpstr>Презентация PowerPoint</vt:lpstr>
      <vt:lpstr>Самообслуживание,  самостоятельность,  трудовое   воспитание.</vt:lpstr>
      <vt:lpstr>Основные методы по формированию культуры питания: </vt:lpstr>
      <vt:lpstr>Столовый этикет </vt:lpstr>
      <vt:lpstr>Презентация PowerPoint</vt:lpstr>
      <vt:lpstr>Презентация PowerPoint</vt:lpstr>
      <vt:lpstr>Презентация PowerPoint</vt:lpstr>
      <vt:lpstr>           «Организация культуры питания у воспитанников ДОУ». </vt:lpstr>
      <vt:lpstr>Анкетирование  родителей.</vt:lpstr>
      <vt:lpstr> Спасибо   за   внимание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154</cp:revision>
  <dcterms:created xsi:type="dcterms:W3CDTF">2013-08-23T08:38:35Z</dcterms:created>
  <dcterms:modified xsi:type="dcterms:W3CDTF">2023-01-16T09:17:51Z</dcterms:modified>
</cp:coreProperties>
</file>